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3.svg" ContentType="image/svg+xml"/>
  <Override PartName="/ppt/media/image3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3" r:id="rId6"/>
    <p:sldId id="300" r:id="rId7"/>
    <p:sldId id="301" r:id="rId8"/>
    <p:sldId id="272" r:id="rId9"/>
    <p:sldId id="266" r:id="rId10"/>
    <p:sldId id="280" r:id="rId11"/>
    <p:sldId id="281" r:id="rId12"/>
    <p:sldId id="282" r:id="rId13"/>
    <p:sldId id="297" r:id="rId14"/>
    <p:sldId id="298" r:id="rId15"/>
    <p:sldId id="278" r:id="rId16"/>
    <p:sldId id="260" r:id="rId17"/>
    <p:sldId id="273" r:id="rId18"/>
    <p:sldId id="314" r:id="rId19"/>
    <p:sldId id="315" r:id="rId20"/>
    <p:sldId id="274" r:id="rId21"/>
    <p:sldId id="316" r:id="rId22"/>
    <p:sldId id="271" r:id="rId23"/>
  </p:sldIdLst>
  <p:sldSz cx="18288000" cy="10287000"/>
  <p:notesSz cx="6858000" cy="9144000"/>
  <p:embeddedFontLst>
    <p:embeddedFont>
      <p:font typeface="阿里巴巴普惠体 Bold" panose="00020600040101010101" charset="-122"/>
      <p:bold r:id="rId27"/>
    </p:embeddedFont>
    <p:embeddedFont>
      <p:font typeface="阿里巴巴普惠体" panose="00020600040101010101" charset="-122"/>
      <p:regular r:id="rId28"/>
    </p:embeddedFont>
    <p:embeddedFont>
      <p:font typeface="阿里巴巴普惠体 Heavy" panose="00020600040101010101" charset="-122"/>
      <p:regular r:id="rId29"/>
    </p:embeddedFont>
    <p:embeddedFont>
      <p:font typeface="阿里巴巴普惠体 Light" panose="00020600040101010101" charset="-122"/>
      <p:regular r:id="rId30"/>
    </p:embeddedFont>
    <p:embeddedFont>
      <p:font typeface="阿里巴巴普惠体 Medium" panose="00020600040101010101" charset="-122"/>
      <p:regular r:id="rId31"/>
    </p:embeddedFont>
    <p:embeddedFont>
      <p:font typeface="微软雅黑" panose="020B0503020204020204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20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28.xml"/><Relationship Id="rId36" Type="http://schemas.openxmlformats.org/officeDocument/2006/relationships/font" Target="fonts/font10.fntdata"/><Relationship Id="rId35" Type="http://schemas.openxmlformats.org/officeDocument/2006/relationships/font" Target="fonts/font9.fntdata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5.sv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6.xml"/><Relationship Id="rId3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7.xml"/><Relationship Id="rId3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sv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9" Type="http://schemas.openxmlformats.org/officeDocument/2006/relationships/tags" Target="../tags/tag16.xml"/><Relationship Id="rId18" Type="http://schemas.openxmlformats.org/officeDocument/2006/relationships/tags" Target="../tags/tag15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sv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tags" Target="../tags/tag19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21.xml"/><Relationship Id="rId5" Type="http://schemas.openxmlformats.org/officeDocument/2006/relationships/image" Target="../media/image9.png"/><Relationship Id="rId4" Type="http://schemas.openxmlformats.org/officeDocument/2006/relationships/tags" Target="../tags/tag20.xml"/><Relationship Id="rId3" Type="http://schemas.openxmlformats.org/officeDocument/2006/relationships/image" Target="../media/image8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10.png"/><Relationship Id="rId3" Type="http://schemas.openxmlformats.org/officeDocument/2006/relationships/tags" Target="../tags/tag22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www.testin.cn/s/7fe95ca6" TargetMode="Externa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image" Target="../media/image5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880814"/>
            <a:ext cx="3351643" cy="598959"/>
            <a:chOff x="0" y="0"/>
            <a:chExt cx="716258" cy="1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65478" y="3731550"/>
            <a:ext cx="10008397" cy="147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5"/>
              </a:lnSpc>
            </a:pPr>
            <a:r>
              <a:rPr lang="zh-CN" alt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移动智能充电应用</a:t>
            </a:r>
            <a:endParaRPr lang="zh-CN" alt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7" name="AutoShape 7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08515" y="69548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6113" y="575310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0"/>
              </a:lnSpc>
            </a:pP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赖旻臻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黄子恒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卢子洋</a:t>
            </a:r>
            <a:r>
              <a:rPr lang="en-US" altLang="zh-CN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 </a:t>
            </a:r>
            <a:r>
              <a:rPr lang="zh-CN" altLang="en-US" sz="2100" b="1">
                <a:solidFill>
                  <a:schemeClr val="bg1"/>
                </a:solidFill>
                <a:latin typeface="思源黑体 Bold" panose="020B0800000000000000" charset="-122"/>
                <a:ea typeface="思源黑体 Bold" panose="020B0800000000000000" charset="-122"/>
                <a:cs typeface="思源黑体 Bold" panose="020B0800000000000000" charset="-122"/>
                <a:sym typeface="思源黑体 Bold" panose="020B0800000000000000" charset="-122"/>
              </a:rPr>
              <a:t>袁茵</a:t>
            </a:r>
            <a:endParaRPr lang="zh-CN" altLang="en-US" sz="2100" b="1" spc="165">
              <a:solidFill>
                <a:schemeClr val="bg1"/>
              </a:solidFill>
              <a:latin typeface="思源黑体 Bold" panose="020B0800000000000000" charset="-122"/>
              <a:ea typeface="思源黑体 Bold" panose="020B0800000000000000" charset="-122"/>
              <a:cs typeface="思源黑体 Bold" panose="020B0800000000000000" charset="-122"/>
              <a:sym typeface="思源黑体 Bold" panose="020B08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5478" y="2591961"/>
            <a:ext cx="5497052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E-</a:t>
            </a:r>
            <a:r>
              <a:rPr lang="zh-CN" altLang="en-US" sz="6500" b="1" spc="52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充电</a:t>
            </a:r>
            <a:endParaRPr lang="zh-CN" altLang="en-US" sz="6500" b="1" spc="52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5" y="4229100"/>
            <a:ext cx="8324850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4229100"/>
            <a:ext cx="8726805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7251700"/>
            <a:ext cx="8368665" cy="2854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7277100"/>
            <a:ext cx="8487410" cy="2816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r="513" b="4924"/>
          <a:stretch>
            <a:fillRect/>
          </a:stretch>
        </p:blipFill>
        <p:spPr>
          <a:xfrm>
            <a:off x="685800" y="1409700"/>
            <a:ext cx="16882745" cy="2133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1"/>
          <p:cNvGrpSpPr/>
          <p:nvPr/>
        </p:nvGrpSpPr>
        <p:grpSpPr>
          <a:xfrm rot="0">
            <a:off x="685800" y="3680460"/>
            <a:ext cx="1607185" cy="466090"/>
            <a:chOff x="0" y="0"/>
            <a:chExt cx="480267" cy="1352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0267" cy="135277"/>
            </a:xfrm>
            <a:custGeom>
              <a:avLst/>
              <a:gdLst/>
              <a:ahLst/>
              <a:cxnLst/>
              <a:rect l="l" t="t" r="r" b="b"/>
              <a:pathLst>
                <a:path w="480267" h="135277">
                  <a:moveTo>
                    <a:pt x="67639" y="0"/>
                  </a:moveTo>
                  <a:lnTo>
                    <a:pt x="412629" y="0"/>
                  </a:lnTo>
                  <a:cubicBezTo>
                    <a:pt x="430567" y="0"/>
                    <a:pt x="447772" y="7126"/>
                    <a:pt x="460456" y="19811"/>
                  </a:cubicBezTo>
                  <a:cubicBezTo>
                    <a:pt x="473141" y="32496"/>
                    <a:pt x="480267" y="49700"/>
                    <a:pt x="480267" y="67639"/>
                  </a:cubicBezTo>
                  <a:lnTo>
                    <a:pt x="480267" y="67639"/>
                  </a:lnTo>
                  <a:cubicBezTo>
                    <a:pt x="480267" y="85577"/>
                    <a:pt x="473141" y="102781"/>
                    <a:pt x="460456" y="115466"/>
                  </a:cubicBezTo>
                  <a:cubicBezTo>
                    <a:pt x="447772" y="128151"/>
                    <a:pt x="430567" y="135277"/>
                    <a:pt x="412629" y="135277"/>
                  </a:cubicBezTo>
                  <a:lnTo>
                    <a:pt x="67639" y="135277"/>
                  </a:lnTo>
                  <a:cubicBezTo>
                    <a:pt x="49700" y="135277"/>
                    <a:pt x="32496" y="128151"/>
                    <a:pt x="19811" y="115466"/>
                  </a:cubicBezTo>
                  <a:cubicBezTo>
                    <a:pt x="7126" y="102781"/>
                    <a:pt x="0" y="85577"/>
                    <a:pt x="0" y="67639"/>
                  </a:cubicBezTo>
                  <a:lnTo>
                    <a:pt x="0" y="67639"/>
                  </a:lnTo>
                  <a:cubicBezTo>
                    <a:pt x="0" y="49700"/>
                    <a:pt x="7126" y="32496"/>
                    <a:pt x="19811" y="19811"/>
                  </a:cubicBezTo>
                  <a:cubicBezTo>
                    <a:pt x="32496" y="7126"/>
                    <a:pt x="49700" y="0"/>
                    <a:pt x="6763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0267" cy="173377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500"/>
                </a:lnSpc>
              </a:pPr>
              <a:r>
                <a:rPr lang="zh-CN" sz="2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性能曲线</a:t>
              </a:r>
              <a:endParaRPr 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90" y="4000500"/>
            <a:ext cx="8668385" cy="2887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200900"/>
            <a:ext cx="8267700" cy="2711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7200900"/>
            <a:ext cx="7738745" cy="266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遍历截图（以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14500"/>
            <a:ext cx="8331200" cy="701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714500"/>
            <a:ext cx="8286750" cy="6997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-log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（以</a:t>
            </a:r>
            <a:r>
              <a:rPr lang="en-US" altLang="zh-CN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Redmi K40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为例）（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部分）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66900"/>
            <a:ext cx="7872095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850" y="1866900"/>
            <a:ext cx="8486140" cy="66338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性能</a:t>
            </a: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报告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85900"/>
            <a:ext cx="16944340" cy="50114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667500"/>
            <a:ext cx="16944340" cy="3342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1257300"/>
            <a:ext cx="12240260" cy="88709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716405" y="9182100"/>
            <a:ext cx="14854555" cy="723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结果显示，它在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Android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系统手机上表现优秀，测试通过率为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100%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。测试涉及多款手机，包括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等，其中只有一款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Realme Q3 Pro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因某种原因未参与测试。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这意味着</a:t>
            </a:r>
            <a:r>
              <a:rPr lang="en-US" altLang="zh-CN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SmartCharge Optimizer</a:t>
            </a:r>
            <a:r>
              <a:rPr lang="zh-CN" altLang="en-US" sz="15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具有良好的兼容性和稳定性，用户可以放心使用。</a:t>
            </a:r>
            <a:endParaRPr lang="zh-CN" altLang="en-US" sz="15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05" y="342900"/>
            <a:ext cx="13204190" cy="8487410"/>
          </a:xfrm>
          <a:prstGeom prst="rect">
            <a:avLst/>
          </a:prstGeom>
          <a:ln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9964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40843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improvement effects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9219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PART.03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1633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用户体验与改进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效果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67" name="表格 66"/>
          <p:cNvGraphicFramePr/>
          <p:nvPr>
            <p:custDataLst>
              <p:tags r:id="rId4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</a:t>
                      </a:r>
                      <a:r>
                        <a:rPr lang="en-US" altLang="zh-CN" sz="2000"/>
                        <a:t>*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简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刘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皓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张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廖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终于可以写评论了</a:t>
                      </a:r>
                      <a:r>
                        <a:rPr lang="en-US" altLang="zh-CN" sz="2000"/>
                        <a:t>！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个人账户界面变得更全面了，还增加了一些增值服务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定位功能挺准确</a:t>
                      </a:r>
                      <a:r>
                        <a:rPr lang="zh-CN" altLang="en-US" sz="2000"/>
                        <a:t>的，地图加载也很快，体验感很不错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新版本删除了许多不必要的界面，操作更加直观了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导航功能挺实用</a:t>
                      </a:r>
                      <a:r>
                        <a:rPr lang="zh-CN" altLang="en-US" sz="2000"/>
                        <a:t>的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建议增加评论筛选功能，比如查看“最新”或“最有帮助”的评论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增值服务可以增加使用指南或教程，让用户更清楚如何使用这些功能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建议支持离线地图功能，这样在信号不好的地方也能使用导航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可以在首页增加一个快速导航栏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希望能提供更多路线选择，比如“最快路线”或“最省钱路线”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我们会</a:t>
                      </a:r>
                      <a:r>
                        <a:rPr lang="zh-CN" altLang="en-US" sz="2000"/>
                        <a:t>增加这部分功能的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后续我们会继续制作的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反馈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你没</a:t>
                      </a:r>
                      <a:r>
                        <a:rPr lang="zh-CN" altLang="en-US" sz="2000"/>
                        <a:t>更新版本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我们后续会改进的</a:t>
                      </a:r>
                      <a:r>
                        <a:rPr lang="en-US" altLang="zh-CN" sz="2000"/>
                        <a:t>！</a:t>
                      </a:r>
                      <a:r>
                        <a:rPr lang="zh-CN" altLang="en-US" sz="2000"/>
                        <a:t>谢谢你的</a:t>
                      </a:r>
                      <a:r>
                        <a:rPr lang="zh-CN" altLang="en-US" sz="2000"/>
                        <a:t>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可以通过算法优化来实现，提升导航系统的灵活性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7527700" cy="10287000"/>
            <a:chOff x="0" y="0"/>
            <a:chExt cx="10036934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36937" cy="13716000"/>
            </a:xfrm>
            <a:custGeom>
              <a:avLst/>
              <a:gdLst/>
              <a:ahLst/>
              <a:cxnLst/>
              <a:rect l="l" t="t" r="r" b="b"/>
              <a:pathLst>
                <a:path w="10036937" h="13716000">
                  <a:moveTo>
                    <a:pt x="0" y="0"/>
                  </a:moveTo>
                  <a:lnTo>
                    <a:pt x="10036937" y="0"/>
                  </a:lnTo>
                  <a:lnTo>
                    <a:pt x="10036937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0" y="37476"/>
            <a:ext cx="7527700" cy="10186206"/>
          </a:xfrm>
          <a:custGeom>
            <a:avLst/>
            <a:gdLst/>
            <a:ahLst/>
            <a:cxnLst/>
            <a:rect l="l" t="t" r="r" b="b"/>
            <a:pathLst>
              <a:path w="7527700" h="10186206">
                <a:moveTo>
                  <a:pt x="0" y="0"/>
                </a:moveTo>
                <a:lnTo>
                  <a:pt x="7527701" y="0"/>
                </a:lnTo>
                <a:lnTo>
                  <a:pt x="7527701" y="10186207"/>
                </a:lnTo>
                <a:lnTo>
                  <a:pt x="0" y="1018620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999"/>
            </a:blip>
            <a:stretch>
              <a:fillRect l="-80206" r="-22514"/>
            </a:stretch>
          </a:blipFill>
        </p:spPr>
      </p:sp>
      <p:grpSp>
        <p:nvGrpSpPr>
          <p:cNvPr id="5" name="Group 5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5" name="Freeform 45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用户体验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aphicFrame>
        <p:nvGraphicFramePr>
          <p:cNvPr id="67" name="表格 66"/>
          <p:cNvGraphicFramePr/>
          <p:nvPr>
            <p:custDataLst>
              <p:tags r:id="rId4"/>
            </p:custDataLst>
          </p:nvPr>
        </p:nvGraphicFramePr>
        <p:xfrm>
          <a:off x="1283970" y="2447290"/>
          <a:ext cx="15567660" cy="67195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0365"/>
                <a:gridCol w="2783459"/>
                <a:gridCol w="2783459"/>
                <a:gridCol w="2783459"/>
                <a:gridCol w="2783459"/>
                <a:gridCol w="2783459"/>
              </a:tblGrid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名字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万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韦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佳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陈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薇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王</a:t>
                      </a:r>
                      <a:r>
                        <a:rPr lang="en-US" altLang="zh-CN" sz="2000"/>
                        <a:t>*</a:t>
                      </a:r>
                      <a:r>
                        <a:rPr lang="zh-CN" altLang="en-US" sz="2000"/>
                        <a:t>翔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677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学院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人</a:t>
                      </a:r>
                      <a:r>
                        <a:rPr lang="zh-CN" altLang="en-US" sz="2000"/>
                        <a:t>院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国商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阿伯丁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评价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充电站的详情界面非常详细，可以看到充电桩数量、费用和实时状态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可以看到其他用户对充电站的评价和评分，再也不用担心踩雷了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新上线的增值服务很实用，比如会员折扣和预约功能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APP界面风格更加现代化了，颜色搭配舒适，界面布局也很清晰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每个充电站都能进行评价，说明平台真的在听取用户意见，期待未来更多优化功能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211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改进意见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能否增加充电站拥挤程度的实时显示，避免到达后充电桩全部占用？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评分可以增加维度，比如充电速度和服务态度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建议在个人账户显示增值服务的使用记录和节省的费用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部分字体和按钮较小，尤其是老人使用时不太方便，可以增加字体放大功能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建议开发者定期总结用户反馈，推出改进报告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  <a:tr h="1625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开发者分析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好的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这个提议非常实用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已经将这个功能提上日程了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增加充电速度是我们没想到的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谢谢你的提议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okok，</a:t>
                      </a:r>
                      <a:r>
                        <a:rPr lang="zh-CN" altLang="en-US" sz="2000"/>
                        <a:t>后续调整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收到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因为开发者都是年轻人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所以忘记了老年人的需求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会改进的</a:t>
                      </a: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是的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我们确实有在认真听取用户意见</a:t>
                      </a:r>
                      <a:r>
                        <a:rPr lang="en-US" altLang="zh-CN" sz="2000"/>
                        <a:t>，</a:t>
                      </a:r>
                      <a:r>
                        <a:rPr lang="zh-CN" altLang="en-US" sz="2000"/>
                        <a:t>已经在做用户反馈了</a:t>
                      </a: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73012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3398520"/>
            <a:ext cx="16196310" cy="2769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and cooperation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effectiveness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0837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PART.04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391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团队分工与协作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效率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grpSp>
        <p:nvGrpSpPr>
          <p:cNvPr id="4" name="Group 4"/>
          <p:cNvGrpSpPr/>
          <p:nvPr>
            <p:custDataLst>
              <p:tags r:id="rId4"/>
            </p:custDataLst>
          </p:nvPr>
        </p:nvGrpSpPr>
        <p:grpSpPr>
          <a:xfrm rot="0">
            <a:off x="1438041" y="3640962"/>
            <a:ext cx="884067" cy="884067"/>
            <a:chOff x="0" y="0"/>
            <a:chExt cx="812800" cy="812800"/>
          </a:xfrm>
        </p:grpSpPr>
        <p:sp>
          <p:nvSpPr>
            <p:cNvPr id="5" name="Freeform 5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2597785" y="3895725"/>
            <a:ext cx="894080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app development</a:t>
            </a:r>
            <a:endParaRPr lang="en-US" altLang="zh-CN" sz="28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0" name="Group 10"/>
          <p:cNvGrpSpPr/>
          <p:nvPr>
            <p:custDataLst>
              <p:tags r:id="rId7"/>
            </p:custDataLst>
          </p:nvPr>
        </p:nvGrpSpPr>
        <p:grpSpPr>
          <a:xfrm rot="0">
            <a:off x="1438041" y="5029291"/>
            <a:ext cx="884067" cy="884067"/>
            <a:chOff x="0" y="0"/>
            <a:chExt cx="812800" cy="812800"/>
          </a:xfrm>
        </p:grpSpPr>
        <p:sp>
          <p:nvSpPr>
            <p:cNvPr id="11" name="Freeform 1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>
            <p:custDataLst>
              <p:tags r:id="rId9"/>
            </p:custDataLst>
          </p:nvPr>
        </p:nvSpPr>
        <p:spPr>
          <a:xfrm>
            <a:off x="2597785" y="5280660"/>
            <a:ext cx="699135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of the app testing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16" name="Group 16"/>
          <p:cNvGrpSpPr/>
          <p:nvPr>
            <p:custDataLst>
              <p:tags r:id="rId10"/>
            </p:custDataLst>
          </p:nvPr>
        </p:nvGrpSpPr>
        <p:grpSpPr>
          <a:xfrm rot="0">
            <a:off x="1438041" y="6417620"/>
            <a:ext cx="884067" cy="884067"/>
            <a:chOff x="0" y="0"/>
            <a:chExt cx="812800" cy="812800"/>
          </a:xfrm>
        </p:grpSpPr>
        <p:sp>
          <p:nvSpPr>
            <p:cNvPr id="17" name="Freeform 17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0" name="TextBox 20"/>
          <p:cNvSpPr txBox="1"/>
          <p:nvPr>
            <p:custDataLst>
              <p:tags r:id="rId12"/>
            </p:custDataLst>
          </p:nvPr>
        </p:nvSpPr>
        <p:spPr>
          <a:xfrm>
            <a:off x="2597785" y="6664960"/>
            <a:ext cx="895540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User experience and improvement effects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13"/>
            </p:custDataLst>
          </p:nvPr>
        </p:nvGrpSpPr>
        <p:grpSpPr>
          <a:xfrm rot="0">
            <a:off x="1438041" y="7805949"/>
            <a:ext cx="884067" cy="884067"/>
            <a:chOff x="0" y="0"/>
            <a:chExt cx="812800" cy="812800"/>
          </a:xfrm>
        </p:grpSpPr>
        <p:sp>
          <p:nvSpPr>
            <p:cNvPr id="23" name="Freeform 23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4FEFF">
                    <a:alpha val="100000"/>
                  </a:srgbClr>
                </a:gs>
                <a:gs pos="100000">
                  <a:srgbClr val="0076F6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5200" tIns="55200" rIns="55200" bIns="552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6" name="TextBox 26"/>
          <p:cNvSpPr txBox="1"/>
          <p:nvPr>
            <p:custDataLst>
              <p:tags r:id="rId15"/>
            </p:custDataLst>
          </p:nvPr>
        </p:nvSpPr>
        <p:spPr>
          <a:xfrm>
            <a:off x="2597785" y="8049895"/>
            <a:ext cx="10473690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altLang="zh-CN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 and cooperation effectiveness</a:t>
            </a:r>
            <a:endParaRPr lang="en-US" altLang="zh-CN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02155" y="1178822"/>
            <a:ext cx="418516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00"/>
              </a:lnSpc>
              <a:spcBef>
                <a:spcPct val="0"/>
              </a:spcBef>
            </a:pPr>
            <a:r>
              <a:rPr lang="en-US" sz="8000" b="1" u="none" strike="noStrike" spc="3456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目录</a:t>
            </a:r>
            <a:endParaRPr lang="en-US" sz="8000" b="1" u="none" strike="noStrike" spc="3456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21970" y="1824934"/>
            <a:ext cx="324287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b="1" spc="43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CONTENT</a:t>
            </a:r>
            <a:endParaRPr lang="en-US" sz="4000" b="1" spc="43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30" name="TextBox 30"/>
          <p:cNvSpPr txBox="1"/>
          <p:nvPr>
            <p:custDataLst>
              <p:tags r:id="rId16"/>
            </p:custDataLst>
          </p:nvPr>
        </p:nvSpPr>
        <p:spPr>
          <a:xfrm>
            <a:off x="1599549" y="3725484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01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17"/>
            </p:custDataLst>
          </p:nvPr>
        </p:nvSpPr>
        <p:spPr>
          <a:xfrm>
            <a:off x="1599549" y="5113813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02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18"/>
            </p:custDataLst>
          </p:nvPr>
        </p:nvSpPr>
        <p:spPr>
          <a:xfrm>
            <a:off x="1599549" y="6502142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03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19"/>
            </p:custDataLst>
          </p:nvPr>
        </p:nvSpPr>
        <p:spPr>
          <a:xfrm>
            <a:off x="1599549" y="7890471"/>
            <a:ext cx="561052" cy="63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5"/>
              </a:lnSpc>
              <a:spcBef>
                <a:spcPct val="0"/>
              </a:spcBef>
            </a:pPr>
            <a:r>
              <a:rPr lang="en-US" sz="3725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04</a:t>
            </a:r>
            <a:endParaRPr lang="en-US" sz="3725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34" name="AutoShape 34"/>
          <p:cNvSpPr/>
          <p:nvPr/>
        </p:nvSpPr>
        <p:spPr>
          <a:xfrm>
            <a:off x="6790870" y="2813947"/>
            <a:ext cx="1688936" cy="0"/>
          </a:xfrm>
          <a:prstGeom prst="line">
            <a:avLst/>
          </a:prstGeom>
          <a:ln w="19050" cap="rnd">
            <a:gradFill>
              <a:gsLst>
                <a:gs pos="0">
                  <a:srgbClr val="12ADFA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6128516" y="2632972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4220347" y="1796359"/>
            <a:ext cx="1623060" cy="0"/>
          </a:xfrm>
          <a:prstGeom prst="line">
            <a:avLst/>
          </a:prstGeom>
          <a:ln w="19050" cap="rnd">
            <a:gradFill>
              <a:gsLst>
                <a:gs pos="0">
                  <a:srgbClr val="F2EAFF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8" grpId="0"/>
      <p:bldP spid="30" grpId="1"/>
      <p:bldP spid="8" grpId="1"/>
      <p:bldP spid="31" grpId="0"/>
      <p:bldP spid="14" grpId="0"/>
      <p:bldP spid="31" grpId="1"/>
      <p:bldP spid="14" grpId="1"/>
      <p:bldP spid="32" grpId="0"/>
      <p:bldP spid="20" grpId="0"/>
      <p:bldP spid="32" grpId="1"/>
      <p:bldP spid="20" grpId="1"/>
      <p:bldP spid="33" grpId="0"/>
      <p:bldP spid="26" grpId="0"/>
      <p:bldP spid="33" grpId="1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7836375"/>
            <a:chOff x="0" y="0"/>
            <a:chExt cx="4816593" cy="20639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3901"/>
            </a:xfrm>
            <a:custGeom>
              <a:avLst/>
              <a:gdLst/>
              <a:ahLst/>
              <a:cxnLst/>
              <a:rect l="l" t="t" r="r" b="b"/>
              <a:pathLst>
                <a:path w="4816592" h="2063901">
                  <a:moveTo>
                    <a:pt x="0" y="0"/>
                  </a:moveTo>
                  <a:lnTo>
                    <a:pt x="4816592" y="0"/>
                  </a:lnTo>
                  <a:lnTo>
                    <a:pt x="4816592" y="2063901"/>
                  </a:lnTo>
                  <a:lnTo>
                    <a:pt x="0" y="2063901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02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2667" y="27517"/>
            <a:ext cx="18275333" cy="7808858"/>
          </a:xfrm>
          <a:custGeom>
            <a:avLst/>
            <a:gdLst/>
            <a:ahLst/>
            <a:cxnLst/>
            <a:rect l="l" t="t" r="r" b="b"/>
            <a:pathLst>
              <a:path w="18275333" h="7808858">
                <a:moveTo>
                  <a:pt x="0" y="0"/>
                </a:moveTo>
                <a:lnTo>
                  <a:pt x="18275333" y="0"/>
                </a:lnTo>
                <a:lnTo>
                  <a:pt x="18275333" y="7808858"/>
                </a:lnTo>
                <a:lnTo>
                  <a:pt x="0" y="7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6000"/>
            </a:blip>
            <a:stretch>
              <a:fillRect t="-39993" b="-16223"/>
            </a:stretch>
          </a:blipFill>
        </p:spPr>
      </p:sp>
      <p:grpSp>
        <p:nvGrpSpPr>
          <p:cNvPr id="6" name="Group 6"/>
          <p:cNvGrpSpPr/>
          <p:nvPr/>
        </p:nvGrpSpPr>
        <p:grpSpPr>
          <a:xfrm rot="5400000">
            <a:off x="6946653" y="1007089"/>
            <a:ext cx="57628" cy="802050"/>
            <a:chOff x="0" y="0"/>
            <a:chExt cx="15178" cy="2112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051086" y="942975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团队</a:t>
            </a:r>
            <a:r>
              <a:rPr lang="zh-CN" altLang="en-US" sz="5000" b="1" spc="339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分工</a:t>
            </a:r>
            <a:endParaRPr lang="zh-CN" altLang="en-US" sz="5000" b="1" spc="339">
              <a:solidFill>
                <a:srgbClr val="FFFFFF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2100060" y="7548322"/>
            <a:ext cx="1705807" cy="521072"/>
            <a:chOff x="0" y="0"/>
            <a:chExt cx="2274409" cy="694763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赖旻臻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6201803" y="7548322"/>
            <a:ext cx="1705807" cy="521072"/>
            <a:chOff x="0" y="0"/>
            <a:chExt cx="2274409" cy="694763"/>
          </a:xfrm>
        </p:grpSpPr>
        <p:grpSp>
          <p:nvGrpSpPr>
            <p:cNvPr id="20" name="Group 2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黄子恒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10303547" y="7548322"/>
            <a:ext cx="1705807" cy="521072"/>
            <a:chOff x="0" y="0"/>
            <a:chExt cx="2274409" cy="694763"/>
          </a:xfrm>
        </p:grpSpPr>
        <p:grpSp>
          <p:nvGrpSpPr>
            <p:cNvPr id="25" name="Group 25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袁茵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14405291" y="7548322"/>
            <a:ext cx="1705807" cy="521072"/>
            <a:chOff x="0" y="0"/>
            <a:chExt cx="2274409" cy="694763"/>
          </a:xfrm>
        </p:grpSpPr>
        <p:grpSp>
          <p:nvGrpSpPr>
            <p:cNvPr id="30" name="Group 30"/>
            <p:cNvGrpSpPr/>
            <p:nvPr/>
          </p:nvGrpSpPr>
          <p:grpSpPr>
            <a:xfrm rot="0">
              <a:off x="0" y="0"/>
              <a:ext cx="2274409" cy="694763"/>
              <a:chOff x="0" y="0"/>
              <a:chExt cx="449266" cy="13723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449266" cy="137237"/>
              </a:xfrm>
              <a:custGeom>
                <a:avLst/>
                <a:gdLst/>
                <a:ahLst/>
                <a:cxnLst/>
                <a:rect l="l" t="t" r="r" b="b"/>
                <a:pathLst>
                  <a:path w="449266" h="137237">
                    <a:moveTo>
                      <a:pt x="0" y="0"/>
                    </a:moveTo>
                    <a:lnTo>
                      <a:pt x="449266" y="0"/>
                    </a:lnTo>
                    <a:lnTo>
                      <a:pt x="449266" y="137237"/>
                    </a:lnTo>
                    <a:lnTo>
                      <a:pt x="0" y="13723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1D44A5">
                      <a:alpha val="100000"/>
                    </a:srgbClr>
                  </a:gs>
                  <a:gs pos="100000">
                    <a:srgbClr val="18388B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449266" cy="1753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5302" y="81528"/>
              <a:ext cx="2243805" cy="550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卢</a:t>
              </a:r>
              <a:r>
                <a:rPr lang="zh-CN" altLang="en-US" sz="2300" b="1" spc="156">
                  <a:solidFill>
                    <a:srgbClr val="FFFFFF"/>
                  </a:solidFill>
                  <a:latin typeface="阿里巴巴普惠体 Medium" panose="00020600040101010101" charset="-122"/>
                  <a:ea typeface="阿里巴巴普惠体 Medium" panose="00020600040101010101" charset="-122"/>
                  <a:cs typeface="阿里巴巴普惠体 Medium" panose="00020600040101010101" charset="-122"/>
                  <a:sym typeface="阿里巴巴普惠体 Medium" panose="00020600040101010101" charset="-122"/>
                </a:rPr>
                <a:t>子洋</a:t>
              </a:r>
              <a:endParaRPr lang="zh-CN" altLang="en-US" sz="2300" b="1" spc="156">
                <a:solidFill>
                  <a:srgbClr val="FFFFFF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140385" y="5585931"/>
            <a:ext cx="469815" cy="2038275"/>
            <a:chOff x="0" y="3657600"/>
            <a:chExt cx="626420" cy="2717700"/>
          </a:xfrm>
        </p:grpSpPr>
        <p:sp>
          <p:nvSpPr>
            <p:cNvPr id="35" name="Freeform 35"/>
            <p:cNvSpPr/>
            <p:nvPr/>
          </p:nvSpPr>
          <p:spPr>
            <a:xfrm>
              <a:off x="0" y="3657600"/>
              <a:ext cx="626420" cy="2717700"/>
            </a:xfrm>
            <a:custGeom>
              <a:avLst/>
              <a:gdLst/>
              <a:ahLst/>
              <a:cxnLst/>
              <a:rect l="l" t="t" r="r" b="b"/>
              <a:pathLst>
                <a:path w="626420" h="2717700">
                  <a:moveTo>
                    <a:pt x="0" y="0"/>
                  </a:moveTo>
                  <a:lnTo>
                    <a:pt x="626420" y="0"/>
                  </a:lnTo>
                  <a:lnTo>
                    <a:pt x="626420" y="2717700"/>
                  </a:lnTo>
                  <a:lnTo>
                    <a:pt x="0" y="2717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235740" y="4558122"/>
              <a:ext cx="358140" cy="861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zh-CN" altLang="en-US" sz="1800" spc="1099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组长</a:t>
              </a:r>
              <a:endParaRPr lang="zh-CN" altLang="en-US" sz="1800" spc="1099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42" name="Freeform 42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 rot="5400000">
            <a:off x="11208100" y="1007089"/>
            <a:ext cx="57628" cy="802050"/>
            <a:chOff x="0" y="0"/>
            <a:chExt cx="15178" cy="21123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178" cy="211239"/>
            </a:xfrm>
            <a:custGeom>
              <a:avLst/>
              <a:gdLst/>
              <a:ahLst/>
              <a:cxnLst/>
              <a:rect l="l" t="t" r="r" b="b"/>
              <a:pathLst>
                <a:path w="15178" h="211239">
                  <a:moveTo>
                    <a:pt x="7589" y="0"/>
                  </a:moveTo>
                  <a:lnTo>
                    <a:pt x="7589" y="0"/>
                  </a:lnTo>
                  <a:cubicBezTo>
                    <a:pt x="11780" y="0"/>
                    <a:pt x="15178" y="3398"/>
                    <a:pt x="15178" y="7589"/>
                  </a:cubicBezTo>
                  <a:lnTo>
                    <a:pt x="15178" y="203651"/>
                  </a:lnTo>
                  <a:cubicBezTo>
                    <a:pt x="15178" y="207842"/>
                    <a:pt x="11780" y="211239"/>
                    <a:pt x="7589" y="211239"/>
                  </a:cubicBezTo>
                  <a:lnTo>
                    <a:pt x="7589" y="211239"/>
                  </a:lnTo>
                  <a:cubicBezTo>
                    <a:pt x="3398" y="211239"/>
                    <a:pt x="0" y="207842"/>
                    <a:pt x="0" y="203651"/>
                  </a:cubicBezTo>
                  <a:lnTo>
                    <a:pt x="0" y="7589"/>
                  </a:lnTo>
                  <a:cubicBezTo>
                    <a:pt x="0" y="3398"/>
                    <a:pt x="3398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15178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458916" y="8377634"/>
            <a:ext cx="3141835" cy="144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第一阶段上台演讲；第二阶段上台演讲；第三阶段上台演讲；主要负责学习技术和代码编写，以及组内的分工。设计了充电站总览页面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5557176" y="8225234"/>
            <a:ext cx="3141835" cy="180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第一阶段展示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第一阶段上台演讲；第二阶段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制作；第三阶段上台演讲；主要负责代码编写和辅助美工，并且与老师同学保持联系。设计了充电站详情页面和用户评价功能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9654756" y="8377634"/>
            <a:ext cx="3141835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第一阶段商业计划书撰写；第一、二、三阶段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制作；主要负责美工排版部分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+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用户账户界面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3687277" y="8377634"/>
            <a:ext cx="3141835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第一阶段</a:t>
            </a:r>
            <a:r>
              <a:rPr lang="en-US" altLang="zh-CN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PPT</a:t>
            </a: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制作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ctr">
              <a:lnSpc>
                <a:spcPts val="2820"/>
              </a:lnSpc>
            </a:pPr>
            <a:r>
              <a:rPr lang="zh-CN" altLang="en-US" sz="1500">
                <a:solidFill>
                  <a:srgbClr val="00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第二阶段上台演讲；设计了用户登录注册功能</a:t>
            </a:r>
            <a:endParaRPr lang="zh-CN" altLang="en-US" sz="1500">
              <a:solidFill>
                <a:srgbClr val="00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7072792" y="1871099"/>
            <a:ext cx="4142416" cy="32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altLang="zh-CN" sz="1800" spc="142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Team division of labor</a:t>
            </a:r>
            <a:endParaRPr lang="en-US" altLang="zh-CN" sz="1800" spc="142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pic>
        <p:nvPicPr>
          <p:cNvPr id="55" name="图片 3" descr="709f0534dec7ee2beb74c142b5648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620" y="2705100"/>
            <a:ext cx="2334260" cy="4740910"/>
          </a:xfrm>
          <a:prstGeom prst="rect">
            <a:avLst/>
          </a:prstGeom>
        </p:spPr>
      </p:pic>
      <p:pic>
        <p:nvPicPr>
          <p:cNvPr id="58" name="图片 4" descr="759353a83ac4bafde9a11c67a97aa1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000" y="2727325"/>
            <a:ext cx="2245360" cy="4701540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215" y="2705100"/>
            <a:ext cx="2286635" cy="4740910"/>
          </a:xfrm>
          <a:prstGeom prst="rect">
            <a:avLst/>
          </a:prstGeom>
        </p:spPr>
      </p:pic>
      <p:pic>
        <p:nvPicPr>
          <p:cNvPr id="10" name="图片 9" descr="图片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9040" y="2727325"/>
            <a:ext cx="2195830" cy="471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728414"/>
            <a:ext cx="3351643" cy="598959"/>
            <a:chOff x="0" y="0"/>
            <a:chExt cx="716258" cy="128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6258" cy="128000"/>
            </a:xfrm>
            <a:custGeom>
              <a:avLst/>
              <a:gdLst/>
              <a:ahLst/>
              <a:cxnLst/>
              <a:rect l="l" t="t" r="r" b="b"/>
              <a:pathLst>
                <a:path w="716258" h="128000">
                  <a:moveTo>
                    <a:pt x="64000" y="0"/>
                  </a:moveTo>
                  <a:lnTo>
                    <a:pt x="652258" y="0"/>
                  </a:lnTo>
                  <a:cubicBezTo>
                    <a:pt x="669232" y="0"/>
                    <a:pt x="685511" y="6743"/>
                    <a:pt x="697513" y="18745"/>
                  </a:cubicBezTo>
                  <a:cubicBezTo>
                    <a:pt x="709516" y="30747"/>
                    <a:pt x="716258" y="47026"/>
                    <a:pt x="716258" y="64000"/>
                  </a:cubicBezTo>
                  <a:lnTo>
                    <a:pt x="716258" y="64000"/>
                  </a:lnTo>
                  <a:cubicBezTo>
                    <a:pt x="716258" y="80974"/>
                    <a:pt x="709516" y="97252"/>
                    <a:pt x="697513" y="109255"/>
                  </a:cubicBezTo>
                  <a:cubicBezTo>
                    <a:pt x="685511" y="121257"/>
                    <a:pt x="669232" y="128000"/>
                    <a:pt x="652258" y="128000"/>
                  </a:cubicBezTo>
                  <a:lnTo>
                    <a:pt x="64000" y="128000"/>
                  </a:lnTo>
                  <a:cubicBezTo>
                    <a:pt x="47026" y="128000"/>
                    <a:pt x="30747" y="121257"/>
                    <a:pt x="18745" y="109255"/>
                  </a:cubicBezTo>
                  <a:cubicBezTo>
                    <a:pt x="6743" y="97252"/>
                    <a:pt x="0" y="80974"/>
                    <a:pt x="0" y="64000"/>
                  </a:cubicBezTo>
                  <a:lnTo>
                    <a:pt x="0" y="64000"/>
                  </a:lnTo>
                  <a:cubicBezTo>
                    <a:pt x="0" y="47026"/>
                    <a:pt x="6743" y="30747"/>
                    <a:pt x="18745" y="18745"/>
                  </a:cubicBezTo>
                  <a:cubicBezTo>
                    <a:pt x="30747" y="6743"/>
                    <a:pt x="47026" y="0"/>
                    <a:pt x="640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4FEFE">
                    <a:alpha val="55500"/>
                  </a:srgbClr>
                </a:gs>
                <a:gs pos="100000">
                  <a:srgbClr val="0663F5">
                    <a:alpha val="395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24FEFE">
                      <a:alpha val="100000"/>
                    </a:srgbClr>
                  </a:gs>
                  <a:gs pos="100000">
                    <a:srgbClr val="0663F5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16258" cy="166100"/>
            </a:xfrm>
            <a:prstGeom prst="rect">
              <a:avLst/>
            </a:prstGeom>
          </p:spPr>
          <p:txBody>
            <a:bodyPr lIns="62607" tIns="62607" rIns="62607" bIns="62607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08515" y="6802468"/>
            <a:ext cx="2665570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GROUP 1</a:t>
            </a:r>
            <a:endParaRPr lang="en-US" sz="2500">
              <a:solidFill>
                <a:srgbClr val="FFFFFF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5478" y="3045750"/>
            <a:ext cx="10008397" cy="28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感谢大家观看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  <a:p>
            <a:pPr algn="l">
              <a:lnSpc>
                <a:spcPts val="11525"/>
              </a:lnSpc>
            </a:pPr>
            <a:r>
              <a:rPr lang="en-US" sz="8800" b="1" spc="307">
                <a:solidFill>
                  <a:srgbClr val="FFFFFF"/>
                </a:solidFill>
                <a:latin typeface="阿里巴巴普惠体 Bold" panose="00020600040101010101" charset="-122"/>
                <a:ea typeface="阿里巴巴普惠体 Bold" panose="00020600040101010101" charset="-122"/>
                <a:cs typeface="阿里巴巴普惠体 Bold" panose="00020600040101010101" charset="-122"/>
                <a:sym typeface="阿里巴巴普惠体 Bold" panose="00020600040101010101" charset="-122"/>
              </a:rPr>
              <a:t>汇报完毕</a:t>
            </a:r>
            <a:endParaRPr lang="en-US" sz="8800" b="1" spc="307">
              <a:solidFill>
                <a:srgbClr val="FFFFFF"/>
              </a:solidFill>
              <a:latin typeface="阿里巴巴普惠体 Bold" panose="00020600040101010101" charset="-122"/>
              <a:ea typeface="阿里巴巴普惠体 Bold" panose="00020600040101010101" charset="-122"/>
              <a:cs typeface="阿里巴巴普惠体 Bold" panose="00020600040101010101" charset="-122"/>
              <a:sym typeface="阿里巴巴普惠体 Bold" panose="00020600040101010101" charset="-122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70726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40843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Difficulty and effort of </a:t>
            </a:r>
            <a:endParaRPr lang="en-US" altLang="zh-CN" sz="6000" b="1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app development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921976"/>
            <a:ext cx="5497052" cy="103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PART.01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2395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程序开发的困难与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努力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grpSp>
        <p:nvGrpSpPr>
          <p:cNvPr id="11" name="Group 11"/>
          <p:cNvGrpSpPr/>
          <p:nvPr>
            <p:custDataLst>
              <p:tags r:id="rId1"/>
            </p:custDataLst>
          </p:nvPr>
        </p:nvGrpSpPr>
        <p:grpSpPr>
          <a:xfrm rot="0">
            <a:off x="9067800" y="4533900"/>
            <a:ext cx="2464435" cy="494665"/>
            <a:chOff x="-4010660" y="1445260"/>
            <a:chExt cx="3285913" cy="659553"/>
          </a:xfrm>
        </p:grpSpPr>
        <p:sp>
          <p:nvSpPr>
            <p:cNvPr id="12" name="Freeform 12"/>
            <p:cNvSpPr/>
            <p:nvPr>
              <p:custDataLst>
                <p:tags r:id="rId2"/>
              </p:custDataLst>
            </p:nvPr>
          </p:nvSpPr>
          <p:spPr>
            <a:xfrm>
              <a:off x="-4010660" y="1445260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23" name="TextBox 23"/>
          <p:cNvSpPr txBox="1"/>
          <p:nvPr>
            <p:custDataLst>
              <p:tags r:id="rId5"/>
            </p:custDataLst>
          </p:nvPr>
        </p:nvSpPr>
        <p:spPr>
          <a:xfrm>
            <a:off x="2560320" y="7431405"/>
            <a:ext cx="5440045" cy="104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使用了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FragmentAdapter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，实现了绑定通过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调用得到的充电站信息展示给用户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362835"/>
            <a:ext cx="6750050" cy="451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图片 25" descr="微信图片_20241217162546"/>
          <p:cNvPicPr>
            <a:picLocks noChangeAspect="1"/>
          </p:cNvPicPr>
          <p:nvPr/>
        </p:nvPicPr>
        <p:blipFill>
          <a:blip r:embed="rId7"/>
          <a:srcRect l="8680" r="1793"/>
          <a:stretch>
            <a:fillRect/>
          </a:stretch>
        </p:blipFill>
        <p:spPr>
          <a:xfrm>
            <a:off x="12268200" y="1181100"/>
            <a:ext cx="3962400" cy="8401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2892553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76500"/>
            <a:ext cx="5749290" cy="53105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23"/>
          <p:cNvSpPr txBox="1"/>
          <p:nvPr>
            <p:custDataLst>
              <p:tags r:id="rId4"/>
            </p:custDataLst>
          </p:nvPr>
        </p:nvSpPr>
        <p:spPr>
          <a:xfrm>
            <a:off x="840740" y="8115300"/>
            <a:ext cx="5440045" cy="52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通过调用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API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获取充电站信息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2552700"/>
            <a:ext cx="10053320" cy="38963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23"/>
          <p:cNvSpPr txBox="1"/>
          <p:nvPr>
            <p:custDataLst>
              <p:tags r:id="rId6"/>
            </p:custDataLst>
          </p:nvPr>
        </p:nvSpPr>
        <p:spPr>
          <a:xfrm>
            <a:off x="9829800" y="6970395"/>
            <a:ext cx="5948680" cy="16662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并且每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30s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刷新一次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然后通过绑定</a:t>
            </a:r>
            <a:r>
              <a:rPr lang="en-US" altLang="zh-CN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 onClick </a:t>
            </a: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事件跳转到评论界面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4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并且传入相关信息</a:t>
            </a: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endParaRPr lang="zh-CN" altLang="en-US" sz="24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1828" y="1028700"/>
            <a:ext cx="158480" cy="802050"/>
            <a:chOff x="0" y="0"/>
            <a:chExt cx="41739" cy="211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2762" y="-3010028"/>
            <a:ext cx="15602475" cy="15602475"/>
            <a:chOff x="0" y="0"/>
            <a:chExt cx="20803300" cy="208033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11765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940741" y="-1571985"/>
            <a:ext cx="12406517" cy="12406517"/>
            <a:chOff x="0" y="0"/>
            <a:chExt cx="20803300" cy="20803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03363" cy="20803363"/>
            </a:xfrm>
            <a:custGeom>
              <a:avLst/>
              <a:gdLst/>
              <a:ahLst/>
              <a:cxnLst/>
              <a:rect l="l" t="t" r="r" b="b"/>
              <a:pathLst>
                <a:path w="20803363" h="20803363">
                  <a:moveTo>
                    <a:pt x="0" y="10401681"/>
                  </a:moveTo>
                  <a:cubicBezTo>
                    <a:pt x="0" y="4656963"/>
                    <a:pt x="4656963" y="0"/>
                    <a:pt x="10401681" y="0"/>
                  </a:cubicBezTo>
                  <a:cubicBezTo>
                    <a:pt x="16146400" y="0"/>
                    <a:pt x="20803363" y="4656963"/>
                    <a:pt x="20803363" y="10401681"/>
                  </a:cubicBezTo>
                  <a:cubicBezTo>
                    <a:pt x="20803363" y="16146400"/>
                    <a:pt x="16146400" y="20803363"/>
                    <a:pt x="10401681" y="20803363"/>
                  </a:cubicBezTo>
                  <a:cubicBezTo>
                    <a:pt x="4656963" y="20803363"/>
                    <a:pt x="0" y="16146272"/>
                    <a:pt x="0" y="10401681"/>
                  </a:cubicBezTo>
                  <a:close/>
                  <a:moveTo>
                    <a:pt x="5200777" y="10401681"/>
                  </a:moveTo>
                  <a:cubicBezTo>
                    <a:pt x="5200777" y="13274041"/>
                    <a:pt x="7529323" y="15602458"/>
                    <a:pt x="10401554" y="15602458"/>
                  </a:cubicBezTo>
                  <a:cubicBezTo>
                    <a:pt x="13273787" y="15602458"/>
                    <a:pt x="15602331" y="13273914"/>
                    <a:pt x="15602331" y="10401681"/>
                  </a:cubicBezTo>
                  <a:cubicBezTo>
                    <a:pt x="15602331" y="7529450"/>
                    <a:pt x="13274039" y="5200777"/>
                    <a:pt x="10401681" y="5200777"/>
                  </a:cubicBezTo>
                  <a:cubicBezTo>
                    <a:pt x="7529323" y="5200777"/>
                    <a:pt x="5200777" y="7529322"/>
                    <a:pt x="5200777" y="10401681"/>
                  </a:cubicBezTo>
                  <a:close/>
                </a:path>
              </a:pathLst>
            </a:custGeom>
            <a:solidFill>
              <a:srgbClr val="B2C5E3">
                <a:alpha val="26667"/>
              </a:srgbClr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58816" y="9645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Effort</a:t>
            </a:r>
            <a:endParaRPr 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sp>
        <p:nvSpPr>
          <p:cNvPr id="10" name="TextBox 23"/>
          <p:cNvSpPr txBox="1"/>
          <p:nvPr>
            <p:custDataLst>
              <p:tags r:id="rId3"/>
            </p:custDataLst>
          </p:nvPr>
        </p:nvSpPr>
        <p:spPr>
          <a:xfrm>
            <a:off x="8053070" y="8420100"/>
            <a:ext cx="8976360" cy="156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在页面创建时调用数据获取函数并检查</a:t>
            </a:r>
            <a:r>
              <a:rPr lang="en-US" altLang="zh-CN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jwt token</a:t>
            </a: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是否过期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如果过期提示用户登陆过期并返回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  <a:p>
            <a:pPr algn="ctr">
              <a:lnSpc>
                <a:spcPts val="4070"/>
              </a:lnSpc>
            </a:pPr>
            <a:r>
              <a:rPr lang="zh-CN" altLang="en-US" sz="2000">
                <a:solidFill>
                  <a:srgbClr val="000000"/>
                </a:solidFill>
                <a:latin typeface="+mn-ea"/>
                <a:cs typeface="+mn-ea"/>
                <a:sym typeface="阿里巴巴普惠体" panose="00020600040101010101" charset="-122"/>
              </a:rPr>
              <a:t>没有则向后端获取信息并绑定到页面上</a:t>
            </a:r>
            <a:endParaRPr lang="zh-CN" altLang="en-US" sz="2000">
              <a:solidFill>
                <a:srgbClr val="000000"/>
              </a:solidFill>
              <a:latin typeface="+mn-ea"/>
              <a:cs typeface="+mn-ea"/>
              <a:sym typeface="阿里巴巴普惠体" panose="00020600040101010101" charset="-122"/>
            </a:endParaRPr>
          </a:p>
        </p:txBody>
      </p:sp>
      <p:pic>
        <p:nvPicPr>
          <p:cNvPr id="16" name="图片 15" descr="微信图片_20241217165534"/>
          <p:cNvPicPr>
            <a:picLocks noChangeAspect="1"/>
          </p:cNvPicPr>
          <p:nvPr/>
        </p:nvPicPr>
        <p:blipFill>
          <a:blip r:embed="rId4"/>
          <a:srcRect l="2021" r="977"/>
          <a:stretch>
            <a:fillRect/>
          </a:stretch>
        </p:blipFill>
        <p:spPr>
          <a:xfrm>
            <a:off x="1600200" y="2095500"/>
            <a:ext cx="3657600" cy="76174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1"/>
          <p:cNvGrpSpPr/>
          <p:nvPr>
            <p:custDataLst>
              <p:tags r:id="rId5"/>
            </p:custDataLst>
          </p:nvPr>
        </p:nvGrpSpPr>
        <p:grpSpPr>
          <a:xfrm rot="0">
            <a:off x="5669280" y="5295900"/>
            <a:ext cx="1614805" cy="533400"/>
            <a:chOff x="-4010660" y="2010591"/>
            <a:chExt cx="3285913" cy="659553"/>
          </a:xfrm>
        </p:grpSpPr>
        <p:sp>
          <p:nvSpPr>
            <p:cNvPr id="20" name="Freeform 12"/>
            <p:cNvSpPr/>
            <p:nvPr>
              <p:custDataLst>
                <p:tags r:id="rId6"/>
              </p:custDataLst>
            </p:nvPr>
          </p:nvSpPr>
          <p:spPr>
            <a:xfrm>
              <a:off x="-4010660" y="2010591"/>
              <a:ext cx="3285913" cy="659553"/>
            </a:xfrm>
            <a:custGeom>
              <a:avLst/>
              <a:gdLst/>
              <a:ahLst/>
              <a:cxnLst/>
              <a:rect l="l" t="t" r="r" b="b"/>
              <a:pathLst>
                <a:path w="6621906" h="871347">
                  <a:moveTo>
                    <a:pt x="0" y="853440"/>
                  </a:moveTo>
                  <a:lnTo>
                    <a:pt x="467360" y="386080"/>
                  </a:lnTo>
                  <a:cubicBezTo>
                    <a:pt x="469773" y="383667"/>
                    <a:pt x="472948" y="382397"/>
                    <a:pt x="476377" y="382397"/>
                  </a:cubicBezTo>
                  <a:lnTo>
                    <a:pt x="6226937" y="382397"/>
                  </a:lnTo>
                  <a:lnTo>
                    <a:pt x="6226937" y="395097"/>
                  </a:lnTo>
                  <a:lnTo>
                    <a:pt x="6217920" y="386080"/>
                  </a:lnTo>
                  <a:lnTo>
                    <a:pt x="6604000" y="0"/>
                  </a:lnTo>
                  <a:lnTo>
                    <a:pt x="6621906" y="17907"/>
                  </a:lnTo>
                  <a:lnTo>
                    <a:pt x="6235827" y="403987"/>
                  </a:lnTo>
                  <a:cubicBezTo>
                    <a:pt x="6233414" y="406400"/>
                    <a:pt x="6230239" y="407670"/>
                    <a:pt x="6226810" y="407670"/>
                  </a:cubicBezTo>
                  <a:lnTo>
                    <a:pt x="476377" y="407670"/>
                  </a:lnTo>
                  <a:lnTo>
                    <a:pt x="476377" y="394970"/>
                  </a:lnTo>
                  <a:lnTo>
                    <a:pt x="485394" y="403987"/>
                  </a:lnTo>
                  <a:lnTo>
                    <a:pt x="18034" y="871347"/>
                  </a:ln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  <p:txBody>
            <a:bodyPr/>
            <a:p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2098675" y="8531225"/>
            <a:ext cx="2630170" cy="68961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395" y="1257300"/>
            <a:ext cx="9617710" cy="7072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565478" y="6844096"/>
            <a:ext cx="3351643" cy="598959"/>
            <a:chOff x="0" y="0"/>
            <a:chExt cx="4468858" cy="798612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4468858" cy="798612"/>
              <a:chOff x="0" y="0"/>
              <a:chExt cx="716258" cy="128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716258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716258" h="128000">
                    <a:moveTo>
                      <a:pt x="64000" y="0"/>
                    </a:moveTo>
                    <a:lnTo>
                      <a:pt x="652258" y="0"/>
                    </a:lnTo>
                    <a:cubicBezTo>
                      <a:pt x="669232" y="0"/>
                      <a:pt x="685511" y="6743"/>
                      <a:pt x="697513" y="18745"/>
                    </a:cubicBezTo>
                    <a:cubicBezTo>
                      <a:pt x="709516" y="30747"/>
                      <a:pt x="716258" y="47026"/>
                      <a:pt x="716258" y="64000"/>
                    </a:cubicBezTo>
                    <a:lnTo>
                      <a:pt x="716258" y="64000"/>
                    </a:lnTo>
                    <a:cubicBezTo>
                      <a:pt x="716258" y="80974"/>
                      <a:pt x="709516" y="97252"/>
                      <a:pt x="697513" y="109255"/>
                    </a:cubicBezTo>
                    <a:cubicBezTo>
                      <a:pt x="685511" y="121257"/>
                      <a:pt x="669232" y="128000"/>
                      <a:pt x="652258" y="128000"/>
                    </a:cubicBezTo>
                    <a:lnTo>
                      <a:pt x="64000" y="128000"/>
                    </a:lnTo>
                    <a:cubicBezTo>
                      <a:pt x="47026" y="128000"/>
                      <a:pt x="30747" y="121257"/>
                      <a:pt x="18745" y="109255"/>
                    </a:cubicBezTo>
                    <a:cubicBezTo>
                      <a:pt x="6743" y="97252"/>
                      <a:pt x="0" y="80974"/>
                      <a:pt x="0" y="64000"/>
                    </a:cubicBezTo>
                    <a:lnTo>
                      <a:pt x="0" y="64000"/>
                    </a:lnTo>
                    <a:cubicBezTo>
                      <a:pt x="0" y="47026"/>
                      <a:pt x="6743" y="30747"/>
                      <a:pt x="18745" y="18745"/>
                    </a:cubicBezTo>
                    <a:cubicBezTo>
                      <a:pt x="30747" y="6743"/>
                      <a:pt x="47026" y="0"/>
                      <a:pt x="64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4FEFE">
                      <a:alpha val="55500"/>
                    </a:srgbClr>
                  </a:gs>
                  <a:gs pos="100000">
                    <a:srgbClr val="0663F5">
                      <a:alpha val="39500"/>
                    </a:srgbClr>
                  </a:gs>
                </a:gsLst>
                <a:lin ang="0"/>
              </a:gradFill>
              <a:ln w="19050" cap="rnd">
                <a:gradFill>
                  <a:gsLst>
                    <a:gs pos="0">
                      <a:srgbClr val="24FEFE">
                        <a:alpha val="100000"/>
                      </a:srgbClr>
                    </a:gs>
                    <a:gs pos="100000">
                      <a:srgbClr val="0663F5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716258" cy="166100"/>
              </a:xfrm>
              <a:prstGeom prst="rect">
                <a:avLst/>
              </a:prstGeom>
            </p:spPr>
            <p:txBody>
              <a:bodyPr lIns="62607" tIns="62607" rIns="62607" bIns="6260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57382" y="111439"/>
              <a:ext cx="3554093" cy="597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FFFFFF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阿里巴巴普惠体" panose="00020600040101010101" charset="-122"/>
                </a:rPr>
                <a:t>GROUP 1</a:t>
              </a:r>
              <a:endParaRPr lang="en-US" sz="2500">
                <a:solidFill>
                  <a:srgbClr val="FFFFFF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5275" y="3855720"/>
            <a:ext cx="16196310" cy="1846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The completeness 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indent="0" algn="l" fontAlgn="auto">
              <a:lnSpc>
                <a:spcPct val="100000"/>
              </a:lnSpc>
            </a:pPr>
            <a:r>
              <a:rPr lang="en-US" altLang="zh-CN" sz="6000" b="1" spc="759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of the app testing</a:t>
            </a:r>
            <a:endParaRPr lang="en-US" altLang="zh-CN" sz="6000" b="1" spc="759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10087351" y="5029200"/>
            <a:ext cx="667374" cy="0"/>
          </a:xfrm>
          <a:prstGeom prst="line">
            <a:avLst/>
          </a:prstGeom>
          <a:ln w="19050" cap="rnd">
            <a:gradFill>
              <a:gsLst>
                <a:gs pos="0">
                  <a:srgbClr val="24FEFE">
                    <a:alpha val="100000"/>
                  </a:srgbClr>
                </a:gs>
                <a:gs pos="50000">
                  <a:srgbClr val="127CFD">
                    <a:alpha val="100000"/>
                  </a:srgbClr>
                </a:gs>
                <a:gs pos="100000">
                  <a:srgbClr val="127CFD">
                    <a:alpha val="205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565478" y="2693376"/>
            <a:ext cx="5497052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spc="480">
                <a:solidFill>
                  <a:srgbClr val="1BC7FE"/>
                </a:solidFill>
                <a:latin typeface="阿里巴巴普惠体 Heavy" panose="00020600040101010101" charset="-122"/>
                <a:ea typeface="阿里巴巴普惠体 Heavy" panose="00020600040101010101" charset="-122"/>
                <a:cs typeface="阿里巴巴普惠体 Heavy" panose="00020600040101010101" charset="-122"/>
                <a:sym typeface="阿里巴巴普惠体 Heavy" panose="00020600040101010101" charset="-122"/>
              </a:rPr>
              <a:t>PART.02</a:t>
            </a:r>
            <a:endParaRPr lang="en-US" sz="6000" b="1" spc="480">
              <a:solidFill>
                <a:srgbClr val="1BC7FE"/>
              </a:solidFill>
              <a:latin typeface="阿里巴巴普惠体 Heavy" panose="00020600040101010101" charset="-122"/>
              <a:ea typeface="阿里巴巴普惠体 Heavy" panose="00020600040101010101" charset="-122"/>
              <a:cs typeface="阿里巴巴普惠体 Heavy" panose="00020600040101010101" charset="-122"/>
              <a:sym typeface="阿里巴巴普惠体 Heavy" panose="00020600040101010101" charset="-122"/>
            </a:endParaRPr>
          </a:p>
        </p:txBody>
      </p:sp>
      <p:sp>
        <p:nvSpPr>
          <p:cNvPr id="12" name="Freeform 12"/>
          <p:cNvSpPr/>
          <p:nvPr/>
        </p:nvSpPr>
        <p:spPr>
          <a:xfrm rot="5400000">
            <a:off x="692590" y="631183"/>
            <a:ext cx="672219" cy="746910"/>
          </a:xfrm>
          <a:custGeom>
            <a:avLst/>
            <a:gdLst/>
            <a:ahLst/>
            <a:cxnLst/>
            <a:rect l="l" t="t" r="r" b="b"/>
            <a:pathLst>
              <a:path w="672219" h="746910">
                <a:moveTo>
                  <a:pt x="0" y="0"/>
                </a:moveTo>
                <a:lnTo>
                  <a:pt x="672220" y="0"/>
                </a:lnTo>
                <a:lnTo>
                  <a:pt x="672220" y="746910"/>
                </a:lnTo>
                <a:lnTo>
                  <a:pt x="0" y="74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631" b="-1631"/>
            </a:stretch>
          </a:blipFill>
        </p:spPr>
      </p:sp>
      <p:sp>
        <p:nvSpPr>
          <p:cNvPr id="13" name="TextBox 8"/>
          <p:cNvSpPr txBox="1"/>
          <p:nvPr/>
        </p:nvSpPr>
        <p:spPr>
          <a:xfrm>
            <a:off x="1565478" y="6010910"/>
            <a:ext cx="6969275" cy="40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3190"/>
              </a:lnSpc>
            </a:pP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应用测试的</a:t>
            </a:r>
            <a:r>
              <a:rPr lang="zh-CN" altLang="en-US" sz="2100" spc="165">
                <a:solidFill>
                  <a:srgbClr val="FFFFFF"/>
                </a:solidFill>
                <a:latin typeface="阿里巴巴普惠体 Light" panose="00020600040101010101" charset="-122"/>
                <a:ea typeface="阿里巴巴普惠体 Light" panose="00020600040101010101" charset="-122"/>
                <a:cs typeface="阿里巴巴普惠体 Light" panose="00020600040101010101" charset="-122"/>
                <a:sym typeface="阿里巴巴普惠体 Light" panose="00020600040101010101" charset="-122"/>
              </a:rPr>
              <a:t>复杂性</a:t>
            </a:r>
            <a:endParaRPr lang="zh-CN" altLang="en-US" sz="2100" spc="165">
              <a:solidFill>
                <a:srgbClr val="FFFFFF"/>
              </a:solidFill>
              <a:latin typeface="阿里巴巴普惠体 Light" panose="00020600040101010101" charset="-122"/>
              <a:ea typeface="阿里巴巴普惠体 Light" panose="00020600040101010101" charset="-122"/>
              <a:cs typeface="阿里巴巴普惠体 Light" panose="00020600040101010101" charset="-122"/>
              <a:sym typeface="阿里巴巴普惠体 Light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16" y="354986"/>
            <a:ext cx="4185828" cy="89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测试概况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09700"/>
            <a:ext cx="16626840" cy="289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11370"/>
            <a:ext cx="12681585" cy="52501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8" name="TextBox 26"/>
          <p:cNvSpPr txBox="1"/>
          <p:nvPr/>
        </p:nvSpPr>
        <p:spPr>
          <a:xfrm>
            <a:off x="13829665" y="4686300"/>
            <a:ext cx="3559175" cy="4954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该报告详细记录了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Redmi K40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iQOO Neo5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、黑鲨游戏手机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4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以及荣耀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50 Pro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等几款手机的性能测试结果。测试内容涵盖了初始化、安装、启动、遍历检查、</a:t>
            </a:r>
            <a:r>
              <a:rPr lang="en-US" altLang="zh-CN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Monkey</a:t>
            </a: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压力测试以及卸载等多个环节，旨在全面评估手机的稳定性和可靠性。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endParaRPr lang="en-US" altLang="zh-CN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  <a:p>
            <a:pPr algn="just">
              <a:lnSpc>
                <a:spcPts val="2415"/>
              </a:lnSpc>
            </a:pPr>
            <a:r>
              <a:rPr lang="zh-CN" altLang="en-US" spc="14">
                <a:solidFill>
                  <a:srgbClr val="2D2B2C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阿里巴巴普惠体" panose="00020600040101010101" charset="-122"/>
              </a:rPr>
              <a:t>经过我们的测试流程，所有参与测试的手机均表现出色，所有测试项目均顺利通过，没有出现安装失败、启动失败、运行异常或卸载失败等问题。这一结果不仅验证了这些手机在性能上的卓越表现，也体现了它们在应对各种使用场景时的稳定性和可靠性。</a:t>
            </a:r>
            <a:endParaRPr lang="zh-CN" altLang="en-US" spc="14">
              <a:solidFill>
                <a:srgbClr val="2D2B2C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阿里巴巴普惠体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65955" y="654050"/>
            <a:ext cx="7878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linkClick r:id="rId5" action="ppaction://hlinkfile">
                  <a:extLst>
                    <a:ext uri="{DAF060AB-1E55-43B9-8AAB-6FB025537F2F}">
                      <wpsdc:hlinkClr xmlns:wpsdc="http://www.wps.cn/officeDocument/2017/drawingmlCustomData" val="1F497D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https://www.testin.cn/s/7fe95ca6</a:t>
            </a:r>
            <a:r>
              <a:rPr lang="en-US" altLang="zh-CN"/>
              <a:t> </a:t>
            </a:r>
            <a:r>
              <a:rPr lang="zh-CN" altLang="en-US"/>
              <a:t>点击此处即可查看详细的测试报告</a:t>
            </a:r>
            <a:r>
              <a:rPr lang="zh-CN" altLang="en-US"/>
              <a:t>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7E0F7">
                <a:alpha val="0"/>
              </a:srgbClr>
            </a:gs>
            <a:gs pos="100000">
              <a:srgbClr val="D7E0F7">
                <a:alpha val="60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8875" y="354965"/>
            <a:ext cx="15334615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zh-CN" altLang="en-US" sz="5000" b="1" spc="339">
                <a:solidFill>
                  <a:srgbClr val="1B3F9B"/>
                </a:solidFill>
                <a:latin typeface="阿里巴巴普惠体 Medium" panose="00020600040101010101" charset="-122"/>
                <a:ea typeface="阿里巴巴普惠体 Medium" panose="00020600040101010101" charset="-122"/>
                <a:cs typeface="阿里巴巴普惠体 Medium" panose="00020600040101010101" charset="-122"/>
                <a:sym typeface="阿里巴巴普惠体 Medium" panose="00020600040101010101" charset="-122"/>
              </a:rPr>
              <a:t>终端详细</a:t>
            </a:r>
            <a:endParaRPr lang="zh-CN" altLang="en-US" sz="5000" b="1" spc="339">
              <a:solidFill>
                <a:srgbClr val="1B3F9B"/>
              </a:solidFill>
              <a:latin typeface="阿里巴巴普惠体 Medium" panose="00020600040101010101" charset="-122"/>
              <a:ea typeface="阿里巴巴普惠体 Medium" panose="00020600040101010101" charset="-122"/>
              <a:cs typeface="阿里巴巴普惠体 Medium" panose="00020600040101010101" charset="-122"/>
              <a:sym typeface="阿里巴巴普惠体 Medium" panose="00020600040101010101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91828" y="419100"/>
            <a:ext cx="158480" cy="802050"/>
            <a:chOff x="0" y="0"/>
            <a:chExt cx="41739" cy="2112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739" cy="211239"/>
            </a:xfrm>
            <a:custGeom>
              <a:avLst/>
              <a:gdLst/>
              <a:ahLst/>
              <a:cxnLst/>
              <a:rect l="l" t="t" r="r" b="b"/>
              <a:pathLst>
                <a:path w="41739" h="211239">
                  <a:moveTo>
                    <a:pt x="20870" y="0"/>
                  </a:moveTo>
                  <a:lnTo>
                    <a:pt x="20870" y="0"/>
                  </a:lnTo>
                  <a:cubicBezTo>
                    <a:pt x="26405" y="0"/>
                    <a:pt x="31713" y="2199"/>
                    <a:pt x="35627" y="6113"/>
                  </a:cubicBezTo>
                  <a:cubicBezTo>
                    <a:pt x="39541" y="10026"/>
                    <a:pt x="41739" y="15335"/>
                    <a:pt x="41739" y="20870"/>
                  </a:cubicBezTo>
                  <a:lnTo>
                    <a:pt x="41739" y="190370"/>
                  </a:lnTo>
                  <a:cubicBezTo>
                    <a:pt x="41739" y="201896"/>
                    <a:pt x="32396" y="211239"/>
                    <a:pt x="20870" y="211239"/>
                  </a:cubicBezTo>
                  <a:lnTo>
                    <a:pt x="20870" y="211239"/>
                  </a:lnTo>
                  <a:cubicBezTo>
                    <a:pt x="9344" y="211239"/>
                    <a:pt x="0" y="201896"/>
                    <a:pt x="0" y="190370"/>
                  </a:cubicBezTo>
                  <a:lnTo>
                    <a:pt x="0" y="20870"/>
                  </a:lnTo>
                  <a:cubicBezTo>
                    <a:pt x="0" y="9344"/>
                    <a:pt x="9344" y="0"/>
                    <a:pt x="208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D44A5">
                    <a:alpha val="100000"/>
                  </a:srgbClr>
                </a:gs>
                <a:gs pos="100000">
                  <a:srgbClr val="18388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1739" cy="249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id="38" name="Group 38"/>
          <p:cNvGrpSpPr/>
          <p:nvPr/>
        </p:nvGrpSpPr>
        <p:grpSpPr>
          <a:xfrm rot="0">
            <a:off x="719675" y="8609970"/>
            <a:ext cx="16759430" cy="1277611"/>
            <a:chOff x="0" y="0"/>
            <a:chExt cx="6957498" cy="53038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57498" cy="530386"/>
            </a:xfrm>
            <a:custGeom>
              <a:avLst/>
              <a:gdLst/>
              <a:ahLst/>
              <a:cxnLst/>
              <a:rect l="l" t="t" r="r" b="b"/>
              <a:pathLst>
                <a:path w="6957498" h="530386">
                  <a:moveTo>
                    <a:pt x="3478749" y="0"/>
                  </a:moveTo>
                  <a:cubicBezTo>
                    <a:pt x="1557489" y="0"/>
                    <a:pt x="0" y="118731"/>
                    <a:pt x="0" y="265193"/>
                  </a:cubicBezTo>
                  <a:cubicBezTo>
                    <a:pt x="0" y="411655"/>
                    <a:pt x="1557489" y="530386"/>
                    <a:pt x="3478749" y="530386"/>
                  </a:cubicBezTo>
                  <a:cubicBezTo>
                    <a:pt x="5400009" y="530386"/>
                    <a:pt x="6957498" y="411655"/>
                    <a:pt x="6957498" y="265193"/>
                  </a:cubicBezTo>
                  <a:cubicBezTo>
                    <a:pt x="6957498" y="118731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56240"/>
                  </a:srgbClr>
                </a:gs>
                <a:gs pos="50000">
                  <a:srgbClr val="B2C5E3">
                    <a:alpha val="11470"/>
                  </a:srgbClr>
                </a:gs>
                <a:gs pos="100000">
                  <a:srgbClr val="B2C5E3">
                    <a:alpha val="4662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652265" y="11624"/>
              <a:ext cx="5652967" cy="469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41" name="Group 41"/>
          <p:cNvGrpSpPr/>
          <p:nvPr/>
        </p:nvGrpSpPr>
        <p:grpSpPr>
          <a:xfrm rot="0">
            <a:off x="3493556" y="8881930"/>
            <a:ext cx="11211668" cy="752740"/>
            <a:chOff x="0" y="0"/>
            <a:chExt cx="6957498" cy="46711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57498" cy="467119"/>
            </a:xfrm>
            <a:custGeom>
              <a:avLst/>
              <a:gdLst/>
              <a:ahLst/>
              <a:cxnLst/>
              <a:rect l="l" t="t" r="r" b="b"/>
              <a:pathLst>
                <a:path w="6957498" h="467119">
                  <a:moveTo>
                    <a:pt x="3478749" y="0"/>
                  </a:moveTo>
                  <a:cubicBezTo>
                    <a:pt x="1557489" y="0"/>
                    <a:pt x="0" y="104568"/>
                    <a:pt x="0" y="233560"/>
                  </a:cubicBezTo>
                  <a:cubicBezTo>
                    <a:pt x="0" y="362551"/>
                    <a:pt x="1557489" y="467119"/>
                    <a:pt x="3478749" y="467119"/>
                  </a:cubicBezTo>
                  <a:cubicBezTo>
                    <a:pt x="5400009" y="467119"/>
                    <a:pt x="6957498" y="362551"/>
                    <a:pt x="6957498" y="233560"/>
                  </a:cubicBezTo>
                  <a:cubicBezTo>
                    <a:pt x="6957498" y="104568"/>
                    <a:pt x="5400009" y="0"/>
                    <a:pt x="347874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2C5E3">
                    <a:alpha val="76000"/>
                  </a:srgbClr>
                </a:gs>
                <a:gs pos="50000">
                  <a:srgbClr val="B2C5E3">
                    <a:alpha val="15500"/>
                  </a:srgbClr>
                </a:gs>
                <a:gs pos="100000">
                  <a:srgbClr val="B2C5E3">
                    <a:alpha val="63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652265" y="5692"/>
              <a:ext cx="5652967" cy="417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4" name="Freeform 44"/>
          <p:cNvSpPr/>
          <p:nvPr/>
        </p:nvSpPr>
        <p:spPr>
          <a:xfrm>
            <a:off x="16727220" y="808155"/>
            <a:ext cx="532080" cy="345857"/>
          </a:xfrm>
          <a:custGeom>
            <a:avLst/>
            <a:gdLst/>
            <a:ahLst/>
            <a:cxnLst/>
            <a:rect l="l" t="t" r="r" b="b"/>
            <a:pathLst>
              <a:path w="532080" h="345857">
                <a:moveTo>
                  <a:pt x="0" y="0"/>
                </a:moveTo>
                <a:lnTo>
                  <a:pt x="532080" y="0"/>
                </a:lnTo>
                <a:lnTo>
                  <a:pt x="532080" y="345857"/>
                </a:lnTo>
                <a:lnTo>
                  <a:pt x="0" y="34585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1158240" y="1847850"/>
          <a:ext cx="16101060" cy="635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3510"/>
                <a:gridCol w="2683510"/>
                <a:gridCol w="2683510"/>
                <a:gridCol w="2683510"/>
                <a:gridCol w="2683510"/>
                <a:gridCol w="2683510"/>
              </a:tblGrid>
              <a:tr h="10591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名称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系统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型号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版本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分辨率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IMEI</a:t>
                      </a:r>
                      <a:endParaRPr lang="en-US" altLang="zh-CN" sz="2800"/>
                    </a:p>
                  </a:txBody>
                  <a:tcPr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Redmi K40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M2012K11AC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863074053631967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iQOO Neo5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V2055A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862257058714711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黑鲨 游戏手机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KSR-A0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869901051570074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荣耀 </a:t>
                      </a: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50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RNA-AN00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1236 x 2676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861400055812101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  <a:tr h="1059180"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Realme Q3 Pro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android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RMX2205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1080 x 2400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  <a:tc>
                  <a:txBody>
                    <a:bodyPr/>
                    <a:p>
                      <a:pPr marL="0" indent="0" algn="ctr" fontAlgn="t">
                        <a:lnSpc>
                          <a:spcPts val="1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2000" b="0" i="0">
                          <a:solidFill>
                            <a:srgbClr val="555555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macd097fed8557b</a:t>
                      </a:r>
                      <a:endParaRPr lang="en-US" altLang="zh-CN" sz="2000" b="0" i="0">
                        <a:solidFill>
                          <a:srgbClr val="555555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63817" marR="63817" marT="32067" marB="32067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0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1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17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8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19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20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1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2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3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4.xml><?xml version="1.0" encoding="utf-8"?>
<p:tagLst xmlns:p="http://schemas.openxmlformats.org/presentationml/2006/main">
  <p:tag name="KSO_WM_DIAGRAM_VIRTUALLY_FRAME" val="{&quot;height&quot;:598.6327559055119,&quot;left&quot;:81,&quot;top&quot;:158.11724409448817,&quot;width&quot;:1265.18094488189}"/>
</p:tagLst>
</file>

<file path=ppt/tags/tag25.xml><?xml version="1.0" encoding="utf-8"?>
<p:tagLst xmlns:p="http://schemas.openxmlformats.org/presentationml/2006/main">
  <p:tag name="TABLE_ENDDRAG_ORIGIN_RECT" val="1132*349"/>
  <p:tag name="TABLE_ENDDRAG_RECT" val="91*145*1132*349"/>
</p:tagLst>
</file>

<file path=ppt/tags/tag26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27.xml><?xml version="1.0" encoding="utf-8"?>
<p:tagLst xmlns:p="http://schemas.openxmlformats.org/presentationml/2006/main">
  <p:tag name="TABLE_ENDDRAG_ORIGIN_RECT" val="1225*529"/>
  <p:tag name="TABLE_ENDDRAG_RECT" val="101*192*1225*529"/>
</p:tagLst>
</file>

<file path=ppt/tags/tag28.xml><?xml version="1.0" encoding="utf-8"?>
<p:tagLst xmlns:p="http://schemas.openxmlformats.org/presentationml/2006/main">
  <p:tag name="resource_record_key" val="{&quot;10&quot;:[3633634]}"/>
</p:tagLst>
</file>

<file path=ppt/tags/tag3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4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5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6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7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8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ags/tag9.xml><?xml version="1.0" encoding="utf-8"?>
<p:tagLst xmlns:p="http://schemas.openxmlformats.org/presentationml/2006/main">
  <p:tag name="KSO_WM_DIAGRAM_VIRTUALLY_FRAME" val="{&quot;height&quot;:428.38669291338584,&quot;left&quot;:113.2315748031496,&quot;top&quot;:282.11330708661416,&quot;width&quot;:982.818425196850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2496</Words>
  <Application>WPS 演示</Application>
  <PresentationFormat>On-screen Show (4:3)</PresentationFormat>
  <Paragraphs>336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阿里巴巴普惠体 Bold</vt:lpstr>
      <vt:lpstr>阿里巴巴普惠体</vt:lpstr>
      <vt:lpstr>思源黑体 Bold</vt:lpstr>
      <vt:lpstr>黑体</vt:lpstr>
      <vt:lpstr>阿里巴巴普惠体 Heavy</vt:lpstr>
      <vt:lpstr>阿里巴巴普惠体 Light</vt:lpstr>
      <vt:lpstr>阿里巴巴普惠体 Medium</vt:lpstr>
      <vt:lpstr>微软雅黑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黑蓝色科技风企业宣传商业计划书演示文稿</dc:title>
  <dc:creator/>
  <cp:lastModifiedBy>Allen Lai</cp:lastModifiedBy>
  <cp:revision>11</cp:revision>
  <dcterms:created xsi:type="dcterms:W3CDTF">2006-08-16T00:00:00Z</dcterms:created>
  <dcterms:modified xsi:type="dcterms:W3CDTF">2024-12-18T12:01:44Z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6EC90C03525641139BD160D3F671F8F4_13</vt:lpwstr>
  </property>
  <property fmtid="{D5CDD505-2E9C-101B-9397-08002B2CF9AE}" pid="3" name="KSOProductBuildVer">
    <vt:lpwstr>2052-12.1.0.19302</vt:lpwstr>
  </property>
</Properties>
</file>